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embeddings/oleObject2.wdp" ContentType="image/vnd.ms-photo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22" y="31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8D864-7BAE-25E4-1FE6-456BA8FE1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18D600-A8AD-5C6A-0F6C-227B06EAE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D0632-5FDA-D6A7-CF36-724DC31F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E4463-5B79-8EEB-4986-D049F850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FC61F-B50B-11C4-09E5-5289FB3D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62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63CF0-3BA4-1DCA-6F13-7BB1E151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60816-12FB-655A-E52C-4488F0444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7EEB6-DC00-1C16-76BD-2BEDB154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105E2-8F1B-AD57-496B-25B45A417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06CA9-1F59-BB31-77B5-FDEF038D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0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15227A-CF11-2A36-9D36-21A92E195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5A3830-83B1-A928-FBA4-50823DD23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CF2A7-C8F5-3760-0F8B-6E81CC18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75FE9-860B-6A57-0BD1-9D2D1D9E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A6CD35-3656-4851-4D7F-51D7AB45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83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40A58-A082-3D14-6CF3-4C3C7BF1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13977-7CF5-E586-EA41-A3844D977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D4CFF-0459-A8CA-B942-1E92EB01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AABA0-D416-3C54-A914-4516E465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ECD62-94CD-B47D-0936-46EF04AD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5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13955-9FB3-7107-6AEF-A26F3EF2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68B61-15E4-CA6D-DD3C-C55F84AEC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39055-8966-7244-4008-FD97A436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907FBD-9E17-5377-4969-92FB9715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152FD1-4953-D5CF-1AD4-56ECC011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25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A353D-B9E4-E54D-3A81-F4410BC6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85408-C1E2-4067-4831-16BB4AA40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9B88A9-6DD5-88B0-CE19-9BDCE2C3F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E6E069-2562-0227-4FF2-067BE7D7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1829C3-AB74-3D49-C886-A332E43C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B6B136-254B-B47C-B1D5-E2238FE1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6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6F5BE-C0E1-45BA-BA1E-3D6B858C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18210-4F24-D32E-9FC2-6F343E0B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5700B3-B27B-D9D6-1DDA-A715EECE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7862D6-8805-E6AA-FF9D-7D0569B2C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2DAEE2-26A9-7245-E3EB-87811FBCA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0976DA-1D5B-4474-8D08-CEC9E42C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06CCD6-B9A2-BA62-922C-A11191C6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E75E2C-EB4E-56E3-8979-4F38AAD3B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0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94203-5D9C-8ED1-50B0-9008152C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DC5193-3141-85DD-9CA6-994706F78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46808A-DDCA-2530-2B8E-BC7E7841D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DF9D48-6848-201A-15A3-D8F4E181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03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D955F-FFD2-0795-D710-C76AAF1A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CCF5E0-569B-C981-4FBC-9B6C25C0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83D58C-6B49-3E6D-32EC-5E06AA2B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19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98F8A-374C-ED6D-2EE6-86141917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98963-56D3-E6F6-D252-18C844E0C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EF119-C6B3-1235-65D0-E93ECA807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9C73B-B1ED-7C8A-C4FC-5D3B86AC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89BD2E-C890-5D75-1AA2-97029D02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1BA6C7-6A24-BD44-E20A-A0A619A7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1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00856-F5F3-E502-BAFD-6CD9C8E3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CC2062-71D9-081E-790E-89D3EB30B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517FA7-0CE9-62C1-EFE6-884A712FF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9A8B0-D790-F4AC-1282-5F9888EA5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9F3E9-DB40-0E94-F089-327F4FAE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9C4D90-CBD7-543A-7939-C13F601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68240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F3AEF2-A869-331E-75A8-5433FA85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BA780-0B33-68D0-CFE0-0B23544B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001C3-8FC4-D4A1-26F9-7E91AFE0D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D7ED01-EA92-4614-A5A5-4008107EC9A5}" type="datetimeFigureOut">
              <a:rPr lang="ko-KR" altLang="en-US" smtClean="0"/>
              <a:t>2025-12-21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196FF-6E48-FDFF-0F33-12EB53D9D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84537-35EA-4172-F851-95445DB1D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jpeg"  /><Relationship Id="rId3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microsoft.com/office/2007/relationships/hdphoto" Target="../embeddings/oleObject1.wdp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microsoft.com/office/2007/relationships/hdphoto" Target="../embeddings/oleObject2.wdp"  /><Relationship Id="rId7" Type="http://schemas.openxmlformats.org/officeDocument/2006/relationships/image" Target="../media/image4.png"  /><Relationship Id="rId8" Type="http://schemas.openxmlformats.org/officeDocument/2006/relationships/image" Target="../media/image5.sv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91263-35EF-205B-20F4-CF3AA5D6A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Pulse City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026265-EE7D-1722-0AFA-BDFBD4D82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202118007 </a:t>
            </a:r>
            <a:r>
              <a:rPr lang="ko-KR" altLang="en-US"/>
              <a:t>노훈철</a:t>
            </a:r>
            <a:endParaRPr lang="en-US" altLang="ko-KR"/>
          </a:p>
          <a:p>
            <a:r>
              <a:rPr lang="en-US" altLang="ko-KR"/>
              <a:t>2021182037 </a:t>
            </a:r>
            <a:r>
              <a:rPr lang="ko-KR" altLang="en-US"/>
              <a:t>진성준</a:t>
            </a:r>
            <a:endParaRPr lang="en-US" altLang="ko-KR"/>
          </a:p>
          <a:p>
            <a:r>
              <a:rPr lang="en-US" altLang="ko-KR"/>
              <a:t>2021182032 </a:t>
            </a:r>
            <a:r>
              <a:rPr lang="ko-KR" altLang="en-US"/>
              <a:t>임동건</a:t>
            </a:r>
          </a:p>
        </p:txBody>
      </p:sp>
    </p:spTree>
    <p:extLst>
      <p:ext uri="{BB962C8B-B14F-4D97-AF65-F5344CB8AC3E}">
        <p14:creationId xmlns:p14="http://schemas.microsoft.com/office/powerpoint/2010/main" val="3714413606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32253" y="815840"/>
            <a:ext cx="5759746" cy="522631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651" y="1833724"/>
            <a:ext cx="5414524" cy="3013341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6096000" y="2960133"/>
            <a:ext cx="767907" cy="9377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9" name=""/>
          <p:cNvSpPr txBox="1"/>
          <p:nvPr/>
        </p:nvSpPr>
        <p:spPr>
          <a:xfrm>
            <a:off x="628354" y="5588000"/>
            <a:ext cx="10699012" cy="1137093"/>
          </a:xfrm>
          <a:prstGeom prst="rect">
            <a:avLst/>
          </a:prstGeom>
        </p:spPr>
        <p:txBody>
          <a:bodyPr wrap="square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필드에는 상가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항구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공항등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bf0000"/>
                </a:solidFill>
                <a:latin typeface="맑은 고딕"/>
                <a:ea typeface="맑은 고딕"/>
              </a:rPr>
              <a:t>여러 환경들이 존재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bf0000"/>
                </a:solidFill>
                <a:latin typeface="맑은 고딕"/>
                <a:ea typeface="맑은 고딕"/>
              </a:rPr>
              <a:t>메인 퀘스트 해결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을 위해  필드에서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bf0000"/>
                </a:solidFill>
                <a:latin typeface="맑은 고딕"/>
                <a:ea typeface="맑은 고딕"/>
              </a:rPr>
              <a:t>던전으로 진입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하면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그안에는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bf0000"/>
                </a:solidFill>
                <a:latin typeface="맑은 고딕"/>
                <a:ea typeface="맑은 고딕"/>
              </a:rPr>
              <a:t>적들과 간단한 기믹의 퍼즐이 존재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bf0000"/>
                </a:solidFill>
                <a:latin typeface="맑은 고딕"/>
                <a:ea typeface="맑은 고딕"/>
              </a:rPr>
              <a:t>보스를 격파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하면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bf0000"/>
                </a:solidFill>
                <a:latin typeface="맑은 고딕"/>
                <a:ea typeface="맑은 고딕"/>
              </a:rPr>
              <a:t>던전을 클리어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하게 되고 파티는 해산한다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" name=""/>
          <p:cNvSpPr/>
          <p:nvPr/>
        </p:nvSpPr>
        <p:spPr>
          <a:xfrm>
            <a:off x="2153093" y="5529668"/>
            <a:ext cx="7693838" cy="132833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"/>
          <p:cNvSpPr/>
          <p:nvPr/>
        </p:nvSpPr>
        <p:spPr>
          <a:xfrm>
            <a:off x="968005" y="1365250"/>
            <a:ext cx="1949302" cy="109279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6" name=""/>
          <p:cNvSpPr/>
          <p:nvPr/>
        </p:nvSpPr>
        <p:spPr>
          <a:xfrm>
            <a:off x="3335522" y="1369975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"/>
          <p:cNvSpPr/>
          <p:nvPr/>
        </p:nvSpPr>
        <p:spPr>
          <a:xfrm>
            <a:off x="6341201" y="1347825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093529" y="1623679"/>
            <a:ext cx="1602267" cy="590697"/>
          </a:xfrm>
          <a:prstGeom prst="rect">
            <a:avLst/>
          </a:prstGeom>
        </p:spPr>
        <p:txBody>
          <a:bodyPr wrap="square"/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베이스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3483196" y="1672708"/>
            <a:ext cx="1602267" cy="590697"/>
          </a:xfrm>
          <a:prstGeom prst="rect">
            <a:avLst/>
          </a:prstGeom>
        </p:spPr>
        <p:txBody>
          <a:bodyPr wrap="square"/>
          <a:p>
            <a:pPr algn="ctr"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필드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6518744" y="1686467"/>
            <a:ext cx="1602267" cy="590697"/>
          </a:xfrm>
          <a:prstGeom prst="rect">
            <a:avLst/>
          </a:prstGeom>
        </p:spPr>
        <p:txBody>
          <a:bodyPr wrap="square"/>
          <a:p>
            <a:pPr algn="ctr"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던전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cxnSp>
        <p:nvCxnSpPr>
          <p:cNvPr id="11" name=""/>
          <p:cNvCxnSpPr>
            <a:stCxn id="6" idx="3"/>
            <a:endCxn id="7" idx="1"/>
          </p:cNvCxnSpPr>
          <p:nvPr/>
        </p:nvCxnSpPr>
        <p:spPr>
          <a:xfrm flipV="1">
            <a:off x="5284824" y="1894220"/>
            <a:ext cx="1056377" cy="22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 txBox="1"/>
          <p:nvPr/>
        </p:nvSpPr>
        <p:spPr>
          <a:xfrm>
            <a:off x="5197703" y="2190883"/>
            <a:ext cx="1323364" cy="546395"/>
          </a:xfrm>
          <a:prstGeom prst="rect">
            <a:avLst/>
          </a:prstGeom>
        </p:spPr>
        <p:txBody>
          <a:bodyPr wrap="square"/>
          <a:p>
            <a:pPr algn="ctr">
              <a:defRPr/>
            </a:pPr>
            <a:r>
              <a:rPr lang="en-US" altLang="ko-KR">
                <a:latin typeface="맑은 고딕"/>
                <a:ea typeface="맑은 고딕"/>
              </a:rPr>
              <a:t>3</a:t>
            </a:r>
            <a:r>
              <a:rPr lang="ko-KR" altLang="en-US">
                <a:latin typeface="맑은 고딕"/>
                <a:ea typeface="맑은 고딕"/>
              </a:rPr>
              <a:t>명을</a:t>
            </a: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 매칭한다</a:t>
            </a:r>
            <a:endParaRPr lang="ko-KR" altLang="en-US">
              <a:latin typeface="맑은 고딕"/>
              <a:ea typeface="맑은 고딕"/>
            </a:endParaRPr>
          </a:p>
        </p:txBody>
      </p:sp>
      <p:cxnSp>
        <p:nvCxnSpPr>
          <p:cNvPr id="13" name=""/>
          <p:cNvCxnSpPr>
            <a:stCxn id="5" idx="3"/>
            <a:endCxn id="6" idx="1"/>
          </p:cNvCxnSpPr>
          <p:nvPr/>
        </p:nvCxnSpPr>
        <p:spPr>
          <a:xfrm>
            <a:off x="2917308" y="1911645"/>
            <a:ext cx="418214" cy="4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"/>
          <p:cNvCxnSpPr>
            <a:stCxn id="7" idx="3"/>
          </p:cNvCxnSpPr>
          <p:nvPr/>
        </p:nvCxnSpPr>
        <p:spPr>
          <a:xfrm flipV="1">
            <a:off x="8290502" y="1889494"/>
            <a:ext cx="644539" cy="4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"/>
          <p:cNvSpPr/>
          <p:nvPr/>
        </p:nvSpPr>
        <p:spPr>
          <a:xfrm>
            <a:off x="8935043" y="1335715"/>
            <a:ext cx="2141279" cy="1107558"/>
          </a:xfrm>
          <a:prstGeom prst="flowChartDecision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sp>
        <p:nvSpPr>
          <p:cNvPr id="16" name=""/>
          <p:cNvSpPr txBox="1"/>
          <p:nvPr/>
        </p:nvSpPr>
        <p:spPr>
          <a:xfrm>
            <a:off x="9227732" y="1635788"/>
            <a:ext cx="1602267" cy="590697"/>
          </a:xfrm>
          <a:prstGeom prst="rect">
            <a:avLst/>
          </a:prstGeom>
        </p:spPr>
        <p:txBody>
          <a:bodyPr wrap="square"/>
          <a:p>
            <a:pPr algn="ctr"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던전 클리어 조건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17" name=""/>
          <p:cNvSpPr/>
          <p:nvPr/>
        </p:nvSpPr>
        <p:spPr>
          <a:xfrm>
            <a:off x="10035953" y="3301854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"/>
          <p:cNvSpPr/>
          <p:nvPr/>
        </p:nvSpPr>
        <p:spPr>
          <a:xfrm>
            <a:off x="8091377" y="3299196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8257804" y="3575049"/>
            <a:ext cx="1602267" cy="590697"/>
          </a:xfrm>
          <a:prstGeom prst="rect">
            <a:avLst/>
          </a:prstGeom>
        </p:spPr>
        <p:txBody>
          <a:bodyPr wrap="square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던전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클리어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10293054" y="3572391"/>
            <a:ext cx="1602267" cy="590697"/>
          </a:xfrm>
          <a:prstGeom prst="rect">
            <a:avLst/>
          </a:prstGeom>
        </p:spPr>
        <p:txBody>
          <a:bodyPr wrap="square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던전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</a:rPr>
              <a:t>클리어 실패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cxnSp>
        <p:nvCxnSpPr>
          <p:cNvPr id="21" name=""/>
          <p:cNvCxnSpPr>
            <a:stCxn id="15" idx="2"/>
            <a:endCxn id="18" idx="0"/>
          </p:cNvCxnSpPr>
          <p:nvPr/>
        </p:nvCxnSpPr>
        <p:spPr>
          <a:xfrm rot="10800000" flipV="1">
            <a:off x="9066028" y="2443276"/>
            <a:ext cx="939666" cy="8559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>
            <a:stCxn id="15" idx="2"/>
            <a:endCxn id="17" idx="0"/>
          </p:cNvCxnSpPr>
          <p:nvPr/>
        </p:nvCxnSpPr>
        <p:spPr>
          <a:xfrm>
            <a:off x="10005690" y="2443274"/>
            <a:ext cx="1004914" cy="85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"/>
          <p:cNvCxnSpPr/>
          <p:nvPr/>
        </p:nvCxnSpPr>
        <p:spPr>
          <a:xfrm rot="5400000" flipH="1" flipV="1">
            <a:off x="228064" y="4069706"/>
            <a:ext cx="3271718" cy="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"/>
          <p:cNvCxnSpPr>
            <a:stCxn id="18" idx="1"/>
          </p:cNvCxnSpPr>
          <p:nvPr/>
        </p:nvCxnSpPr>
        <p:spPr>
          <a:xfrm rot="10800000" flipV="1">
            <a:off x="1863869" y="3845626"/>
            <a:ext cx="6227508" cy="271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"/>
          <p:cNvCxnSpPr/>
          <p:nvPr/>
        </p:nvCxnSpPr>
        <p:spPr>
          <a:xfrm flipV="1">
            <a:off x="1842221" y="5677342"/>
            <a:ext cx="9226715" cy="21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>
            <a:endCxn id="17" idx="2"/>
          </p:cNvCxnSpPr>
          <p:nvPr/>
        </p:nvCxnSpPr>
        <p:spPr>
          <a:xfrm rot="16200000" flipV="1">
            <a:off x="10383651" y="5021592"/>
            <a:ext cx="1297465" cy="43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908936" y="671180"/>
            <a:ext cx="2510465" cy="524244"/>
          </a:xfrm>
          <a:prstGeom prst="rect">
            <a:avLst/>
          </a:prstGeom>
        </p:spPr>
        <p:txBody>
          <a:bodyPr wrap="square"/>
          <a:p>
            <a:pPr lvl="0">
              <a:defRPr/>
            </a:pPr>
            <a:r>
              <a:rPr lang="ko-KR" altLang="en-US" sz="2500" b="1">
                <a:latin typeface="맑은 고딕"/>
                <a:ea typeface="맑은 고딕"/>
              </a:rPr>
              <a:t>플레이 흐름</a:t>
            </a:r>
            <a:r>
              <a:rPr lang="en-US" altLang="ko-KR" sz="2500" b="1">
                <a:latin typeface="맑은 고딕"/>
                <a:ea typeface="맑은 고딕"/>
              </a:rPr>
              <a:t>)</a:t>
            </a:r>
            <a:endParaRPr lang="en-US" altLang="ko-KR" sz="2500" b="1">
              <a:latin typeface="맑은 고딕"/>
              <a:ea typeface="맑은 고딕"/>
            </a:endParaRPr>
          </a:p>
          <a:p>
            <a:pPr lvl="0">
              <a:defRPr/>
            </a:pPr>
            <a:endParaRPr lang="en-US" altLang="ko-KR" b="1"/>
          </a:p>
        </p:txBody>
      </p:sp>
      <p:sp>
        <p:nvSpPr>
          <p:cNvPr id="29" name=""/>
          <p:cNvSpPr txBox="1"/>
          <p:nvPr/>
        </p:nvSpPr>
        <p:spPr>
          <a:xfrm>
            <a:off x="9500464" y="0"/>
            <a:ext cx="2691536" cy="13253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/>
              <a:t>던전 클리어 조건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  <a:endParaRPr lang="ko-KR" altLang="en-US" sz="1500"/>
          </a:p>
          <a:p>
            <a:pPr>
              <a:defRPr/>
            </a:pPr>
            <a:r>
              <a:rPr lang="ko-KR" altLang="en-US" sz="1500"/>
              <a:t>보스를 격파한다 </a:t>
            </a:r>
            <a:r>
              <a:rPr lang="en-US" altLang="ko-KR" sz="1500"/>
              <a:t>/</a:t>
            </a:r>
            <a:r>
              <a:rPr lang="ko-KR" altLang="en-US" sz="1500"/>
              <a:t> 의뢰에서 요구하는 목표를 달성한다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"/>
          <p:cNvGraphicFramePr>
            <a:graphicFrameLocks noGrp="1"/>
          </p:cNvGraphicFramePr>
          <p:nvPr/>
        </p:nvGraphicFramePr>
        <p:xfrm>
          <a:off x="1916553" y="1354330"/>
          <a:ext cx="8401198" cy="433520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800399"/>
                <a:gridCol w="2800399"/>
                <a:gridCol w="2800399"/>
              </a:tblGrid>
              <a:tr h="216760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크레딧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4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몬스터 사냥 또는 의뢰 해결을 통해 얻을 수 있다</a:t>
                      </a:r>
                      <a:r>
                        <a:rPr lang="en-US" altLang="ko-KR"/>
                        <a:t>.</a:t>
                      </a:r>
                      <a:endParaRPr lang="en-US" altLang="ko-KR"/>
                    </a:p>
                    <a:p>
                      <a:pPr>
                        <a:defRPr/>
                      </a:pPr>
                      <a:endParaRPr lang="en-US" altLang="ko-KR"/>
                    </a:p>
                    <a:p>
                      <a:pPr>
                        <a:defRPr/>
                      </a:pPr>
                      <a:r>
                        <a:rPr lang="ko-KR" altLang="en-US"/>
                        <a:t>크레딧을 사용하여 </a:t>
                      </a:r>
                      <a:endParaRPr lang="ko-KR" altLang="en-US"/>
                    </a:p>
                    <a:p>
                      <a:pPr>
                        <a:defRPr/>
                      </a:pPr>
                      <a:r>
                        <a:rPr lang="ko-KR" altLang="en-US"/>
                        <a:t>베이스에서 물건을 구매하거나 무기를 강화할 수 있다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4"/>
                    </a:solidFill>
                  </a:tcPr>
                </a:tc>
              </a:tr>
              <a:tr h="216760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무기</a:t>
                      </a:r>
                      <a:endParaRPr lang="ko-KR" altLang="en-US" b="1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b="1"/>
                        <a:t>던전에서 얻거나 </a:t>
                      </a:r>
                      <a:endParaRPr lang="ko-KR" altLang="en-US" b="1"/>
                    </a:p>
                    <a:p>
                      <a:pPr>
                        <a:defRPr/>
                      </a:pPr>
                      <a:r>
                        <a:rPr lang="ko-KR" altLang="en-US" b="1"/>
                        <a:t>베이스에서 크레딧을 </a:t>
                      </a:r>
                      <a:endParaRPr lang="ko-KR" altLang="en-US" b="1"/>
                    </a:p>
                    <a:p>
                      <a:pPr>
                        <a:defRPr/>
                      </a:pPr>
                      <a:r>
                        <a:rPr lang="ko-KR" altLang="en-US" b="1"/>
                        <a:t>이용해 구매 할 수 있다</a:t>
                      </a:r>
                      <a:endParaRPr lang="ko-KR" altLang="en-US" b="1"/>
                    </a:p>
                    <a:p>
                      <a:pPr>
                        <a:defRPr/>
                      </a:pPr>
                      <a:endParaRPr lang="ko-KR" altLang="en-US" b="1"/>
                    </a:p>
                    <a:p>
                      <a:pPr>
                        <a:defRPr/>
                      </a:pPr>
                      <a:r>
                        <a:rPr lang="ko-KR" altLang="en-US" b="1"/>
                        <a:t>직업군에 따라 착용가능한 무기군이 정해져있다</a:t>
                      </a:r>
                      <a:endParaRPr lang="en-US" altLang="ko-KR" b="1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6484" y="1377320"/>
            <a:ext cx="2819030" cy="213088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98959" y="3543951"/>
            <a:ext cx="2794081" cy="2108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812" y="1046420"/>
            <a:ext cx="6997699" cy="3657600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598820" y="5153098"/>
            <a:ext cx="10699012" cy="1137093"/>
          </a:xfrm>
          <a:prstGeom prst="rect">
            <a:avLst/>
          </a:prstGeom>
        </p:spPr>
        <p:txBody>
          <a:bodyPr wrap="square"/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플레이어는 직업과는 별개로 </a:t>
            </a: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레벨이 오름에 따라 얻는 스테이터스 포인트</a:t>
            </a:r>
            <a:r>
              <a:rPr lang="ko-KR" altLang="en-US">
                <a:latin typeface="맑은 고딕"/>
                <a:ea typeface="맑은 고딕"/>
              </a:rPr>
              <a:t>를 사용해</a:t>
            </a:r>
            <a:endParaRPr lang="ko-KR" altLang="en-US"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체력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공격력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스피드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방어력등에 투자하여 </a:t>
            </a: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능력치를 올릴 수 있다</a:t>
            </a:r>
            <a:r>
              <a:rPr lang="en-US" altLang="ko-KR" b="1">
                <a:solidFill>
                  <a:srgbClr val="bf0000"/>
                </a:solidFill>
                <a:latin typeface="맑은 고딕"/>
                <a:ea typeface="맑은 고딕"/>
              </a:rPr>
              <a:t>.</a:t>
            </a:r>
            <a:endParaRPr lang="ko-KR" altLang="en-US" b="1">
              <a:solidFill>
                <a:srgbClr val="bf0000"/>
              </a:solidFill>
              <a:latin typeface="맑은 고딕"/>
              <a:ea typeface="맑은 고딕"/>
            </a:endParaRPr>
          </a:p>
        </p:txBody>
      </p:sp>
      <p:sp>
        <p:nvSpPr>
          <p:cNvPr id="7" name=""/>
          <p:cNvSpPr/>
          <p:nvPr/>
        </p:nvSpPr>
        <p:spPr>
          <a:xfrm>
            <a:off x="1141523" y="5086645"/>
            <a:ext cx="9908954" cy="76790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9" name=""/>
          <p:cNvGraphicFramePr>
            <a:graphicFrameLocks noGrp="1"/>
          </p:cNvGraphicFramePr>
          <p:nvPr/>
        </p:nvGraphicFramePr>
        <p:xfrm>
          <a:off x="7510719" y="1051933"/>
          <a:ext cx="4491943" cy="369179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243859"/>
                <a:gridCol w="2248083"/>
              </a:tblGrid>
              <a:tr h="60958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이름 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/>
                        <a:t>효과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0958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CPU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스킬 데미지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4389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CORE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보호막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보호막 재생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0958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FRAME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HP, </a:t>
                      </a:r>
                      <a:r>
                        <a:rPr lang="ko-KR" altLang="en-US"/>
                        <a:t>방어력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0958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SERVO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이동 속도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60958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/>
                        <a:t>FCS</a:t>
                      </a:r>
                      <a:endParaRPr lang="en-US" altLang="ko-KR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/>
                        <a:t>공격력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7313" y="1272771"/>
            <a:ext cx="11137372" cy="458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/>
              <a:t>직업 소개</a:t>
            </a:r>
            <a:r>
              <a:rPr lang="en-US" altLang="ko-KR" sz="2500" b="1"/>
              <a:t>)</a:t>
            </a:r>
            <a:endParaRPr lang="en-US" altLang="ko-KR" sz="2500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/>
              <a:t>직업은 총 9개의 직업이 존재하며, </a:t>
            </a:r>
            <a:r>
              <a:rPr lang="ko-KR" altLang="en-US" b="1">
                <a:solidFill>
                  <a:srgbClr val="bf0000"/>
                </a:solidFill>
              </a:rPr>
              <a:t>3개의 직업군</a:t>
            </a:r>
            <a:r>
              <a:rPr lang="ko-KR" altLang="en-US"/>
              <a:t>으로 나눕니다.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• </a:t>
            </a:r>
            <a:r>
              <a:rPr lang="ko-KR" altLang="en-US" b="1">
                <a:solidFill>
                  <a:srgbClr val="bf0000"/>
                </a:solidFill>
              </a:rPr>
              <a:t>각 직업마다 고유 스킬과 무기를 가지고 있습니다.</a:t>
            </a:r>
            <a:endParaRPr lang="ko-KR" altLang="en-US" b="1">
              <a:solidFill>
                <a:srgbClr val="bf0000"/>
              </a:solidFill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1. 돌격군</a:t>
            </a:r>
            <a:endParaRPr lang="ko-KR" altLang="en-US" b="1"/>
          </a:p>
          <a:p>
            <a:pPr lvl="0">
              <a:defRPr/>
            </a:pPr>
            <a:r>
              <a:rPr lang="ko-KR" altLang="en-US"/>
              <a:t>단순히 맞는 탱커가 아닌 각자 다른 방식의 </a:t>
            </a:r>
            <a:r>
              <a:rPr lang="ko-KR" altLang="en-US" b="1">
                <a:solidFill>
                  <a:srgbClr val="bf0000"/>
                </a:solidFill>
              </a:rPr>
              <a:t>'생존기제'를 활용해 최전방을 돌파</a:t>
            </a:r>
            <a:r>
              <a:rPr lang="ko-KR" altLang="en-US"/>
              <a:t>하여 아군의 진입을 가능하게 해준다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b="1"/>
              <a:t>2. 유틸군 (Utility)</a:t>
            </a:r>
            <a:endParaRPr lang="ko-KR" altLang="en-US" b="1"/>
          </a:p>
          <a:p>
            <a:pPr lvl="0">
              <a:defRPr/>
            </a:pPr>
            <a:r>
              <a:rPr lang="ko-KR" altLang="en-US"/>
              <a:t>스킬 활용 능력이 중요한 직업</a:t>
            </a:r>
            <a:r>
              <a:rPr lang="en-US" altLang="ko-KR"/>
              <a:t>!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적을 직접 죽이는 것보다 </a:t>
            </a:r>
            <a:r>
              <a:rPr lang="ko-KR" altLang="en-US" b="1">
                <a:solidFill>
                  <a:srgbClr val="bf0000"/>
                </a:solidFill>
              </a:rPr>
              <a:t>전황을 우리 팀에게 유리하게 만드는 '판 깔기' 능력</a:t>
            </a:r>
            <a:r>
              <a:rPr lang="ko-KR" altLang="en-US"/>
              <a:t>에 특화되어있다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b="1"/>
              <a:t>3. 공격군</a:t>
            </a:r>
            <a:endParaRPr lang="ko-KR" altLang="en-US" b="1"/>
          </a:p>
          <a:p>
            <a:pPr lvl="0">
              <a:defRPr/>
            </a:pPr>
            <a:r>
              <a:rPr lang="ko-KR" altLang="en-US"/>
              <a:t>팀의 </a:t>
            </a:r>
            <a:r>
              <a:rPr lang="ko-KR" altLang="en-US" b="1">
                <a:solidFill>
                  <a:srgbClr val="bf0000"/>
                </a:solidFill>
              </a:rPr>
              <a:t>딜을 책임</a:t>
            </a:r>
            <a:r>
              <a:rPr lang="ko-KR" altLang="en-US"/>
              <a:t>지는 직업</a:t>
            </a:r>
            <a:r>
              <a:rPr lang="en-US" altLang="ko-KR"/>
              <a:t>!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플레이어의 컨트롤에 따라 딜량이 좌지우지된다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6514" y="2852057"/>
            <a:ext cx="2737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658664" y="985579"/>
            <a:ext cx="7027751" cy="4886842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none"/>
          <a:p>
            <a:pPr>
              <a:defRPr/>
            </a:pPr>
            <a:r>
              <a:rPr lang="ko-KR" sz="2500" b="1">
                <a:latin typeface="맑은 고딕"/>
                <a:ea typeface="맑은 고딕"/>
              </a:rPr>
              <a:t>조작방법</a:t>
            </a:r>
            <a:r>
              <a:rPr lang="en-US" altLang="ko-KR" sz="2500" b="1">
                <a:latin typeface="맑은 고딕"/>
                <a:ea typeface="맑은 고딕"/>
              </a:rPr>
              <a:t>)</a:t>
            </a:r>
            <a:endParaRPr lang="en-US" altLang="ko-KR" sz="2500" b="1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 sz="2500" b="1">
              <a:latin typeface="맑은 고딕"/>
              <a:ea typeface="맑은 고딕"/>
            </a:endParaRPr>
          </a:p>
          <a:p>
            <a:pPr>
              <a:defRPr/>
            </a:pPr>
            <a:endParaRPr lang="ko-KR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lang="ko-KR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solidFill>
                  <a:srgbClr val="ff0000"/>
                </a:solidFill>
                <a:latin typeface="맑은 고딕"/>
                <a:ea typeface="맑은 고딕"/>
              </a:rPr>
              <a:t>WASD</a:t>
            </a:r>
            <a:r>
              <a:rPr lang="en-US" altLang="ko-KR" b="1">
                <a:solidFill>
                  <a:srgbClr val="ff0000"/>
                </a:solidFill>
                <a:latin typeface="맑은 고딕"/>
                <a:ea typeface="맑은 고딕"/>
              </a:rPr>
              <a:t> :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b="1">
                <a:solidFill>
                  <a:srgbClr val="ff0000"/>
                </a:solidFill>
                <a:latin typeface="맑은 고딕"/>
                <a:ea typeface="맑은 고딕"/>
              </a:rPr>
              <a:t>이동</a:t>
            </a:r>
            <a:endParaRPr lang="ko-KR" b="1">
              <a:solidFill>
                <a:srgbClr val="bf0000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solidFill>
                  <a:srgbClr val="1aff1a"/>
                </a:solidFill>
                <a:latin typeface="맑은 고딕"/>
                <a:ea typeface="맑은 고딕"/>
              </a:rPr>
              <a:t>Space</a:t>
            </a:r>
            <a:r>
              <a:rPr lang="ko-KR" altLang="en-US" b="1">
                <a:solidFill>
                  <a:srgbClr val="1aff1a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rgbClr val="1aff1a"/>
                </a:solidFill>
                <a:latin typeface="맑은 고딕"/>
                <a:ea typeface="맑은 고딕"/>
              </a:rPr>
              <a:t>: </a:t>
            </a:r>
            <a:r>
              <a:rPr lang="ko-KR" b="1">
                <a:solidFill>
                  <a:srgbClr val="1aff1a"/>
                </a:solidFill>
                <a:latin typeface="맑은 고딕"/>
                <a:ea typeface="맑은 고딕"/>
              </a:rPr>
              <a:t>점프</a:t>
            </a:r>
            <a:endParaRPr lang="ko-KR" b="1">
              <a:solidFill>
                <a:srgbClr val="1aff1a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solidFill>
                  <a:schemeClr val="accent5"/>
                </a:solidFill>
                <a:latin typeface="맑은 고딕"/>
                <a:ea typeface="맑은 고딕"/>
              </a:rPr>
              <a:t>왼쪽 클릭</a:t>
            </a:r>
            <a:r>
              <a:rPr lang="ko-KR" altLang="en-US" b="1">
                <a:solidFill>
                  <a:schemeClr val="accent5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chemeClr val="accent5"/>
                </a:solidFill>
                <a:latin typeface="맑은 고딕"/>
                <a:ea typeface="맑은 고딕"/>
              </a:rPr>
              <a:t>: </a:t>
            </a:r>
            <a:r>
              <a:rPr lang="ko-KR" b="1">
                <a:solidFill>
                  <a:schemeClr val="accent5"/>
                </a:solidFill>
                <a:latin typeface="맑은 고딕"/>
                <a:ea typeface="맑은 고딕"/>
              </a:rPr>
              <a:t>사격</a:t>
            </a:r>
            <a:endParaRPr lang="ko-KR" b="1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R</a:t>
            </a:r>
            <a:r>
              <a:rPr lang="en-US" altLang="ko-KR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 :</a:t>
            </a:r>
            <a:r>
              <a:rPr lang="ko-KR" altLang="en-US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 </a:t>
            </a:r>
            <a:r>
              <a:rPr lang="ko-KR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재장전</a:t>
            </a:r>
            <a:endParaRPr lang="ko-KR">
              <a:solidFill>
                <a:srgbClr val="ffe500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solidFill>
                  <a:srgbClr val="0000ff"/>
                </a:solidFill>
                <a:latin typeface="맑은 고딕"/>
                <a:ea typeface="맑은 고딕"/>
              </a:rPr>
              <a:t>Shift, Q,</a:t>
            </a:r>
            <a:r>
              <a:rPr lang="ko-KR" altLang="en-US" b="1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ko-KR" b="1">
                <a:solidFill>
                  <a:srgbClr val="0000ff"/>
                </a:solidFill>
                <a:latin typeface="맑은 고딕"/>
                <a:ea typeface="맑은 고딕"/>
              </a:rPr>
              <a:t>E, 오른쪽클릭</a:t>
            </a:r>
            <a:r>
              <a:rPr lang="ko-KR" altLang="en-US" b="1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rgbClr val="0000ff"/>
                </a:solidFill>
                <a:latin typeface="맑은 고딕"/>
                <a:ea typeface="맑은 고딕"/>
              </a:rPr>
              <a:t>: </a:t>
            </a:r>
            <a:r>
              <a:rPr lang="ko-KR" b="1">
                <a:solidFill>
                  <a:srgbClr val="0000ff"/>
                </a:solidFill>
                <a:latin typeface="맑은 고딕"/>
                <a:ea typeface="맑은 고딕"/>
              </a:rPr>
              <a:t>스킬 사용</a:t>
            </a:r>
            <a:endParaRPr lang="ko-KR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latin typeface="맑은 고딕"/>
                <a:ea typeface="맑은 고딕"/>
              </a:rPr>
              <a:t>ESC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en-US" altLang="ko-KR" b="1">
                <a:latin typeface="맑은 고딕"/>
                <a:ea typeface="맑은 고딕"/>
              </a:rPr>
              <a:t>: </a:t>
            </a:r>
            <a:r>
              <a:rPr lang="ko-KR" b="1">
                <a:latin typeface="맑은 고딕"/>
                <a:ea typeface="맑은 고딕"/>
              </a:rPr>
              <a:t>메뉴</a:t>
            </a:r>
            <a:endParaRPr lang="ko-KR">
              <a:latin typeface="맑은 고딕"/>
              <a:ea typeface="맑은 고딕"/>
            </a:endParaRPr>
          </a:p>
          <a:p>
            <a:pPr>
              <a:defRPr/>
            </a:pPr>
            <a:endParaRPr lang="ko-KR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마우스 이동 </a:t>
            </a:r>
            <a:r>
              <a:rPr lang="en-US" altLang="ko-KR">
                <a:latin typeface="맑은 고딕"/>
                <a:ea typeface="맑은 고딕"/>
              </a:rPr>
              <a:t>: </a:t>
            </a:r>
            <a:r>
              <a:rPr lang="ko-KR" altLang="en-US">
                <a:latin typeface="맑은 고딕"/>
                <a:ea typeface="맑은 고딕"/>
              </a:rPr>
              <a:t>화면 이동</a:t>
            </a: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5936" y="2114482"/>
            <a:ext cx="7776064" cy="2629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/>
          <p:cNvGraphicFramePr>
            <a:graphicFrameLocks noGrp="1"/>
          </p:cNvGraphicFramePr>
          <p:nvPr/>
        </p:nvGraphicFramePr>
        <p:xfrm>
          <a:off x="314040" y="1113727"/>
          <a:ext cx="11563920" cy="46305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/>
                <a:gridCol w="9251136"/>
              </a:tblGrid>
              <a:tr h="661507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r>
                        <a:rPr lang="ko-KR" altLang="en-US"/>
                        <a:t>기술적 요소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32301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800"/>
                    </a:p>
                    <a:p>
                      <a:pPr algn="ctr" latinLnBrk="1">
                        <a:defRPr/>
                      </a:pPr>
                      <a:endParaRPr lang="en-US" altLang="ko-KR" sz="800"/>
                    </a:p>
                    <a:p>
                      <a:pPr algn="ctr" latinLnBrk="1">
                        <a:defRPr/>
                      </a:pPr>
                      <a:r>
                        <a:rPr lang="ko-KR" altLang="en-US" sz="2800" i="0"/>
                        <a:t>노훈철</a:t>
                      </a:r>
                      <a:endParaRPr lang="ko-KR" altLang="en-US" sz="2800" i="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 b="1"/>
                    </a:p>
                    <a:p>
                      <a:pPr algn="ctr" latinLnBrk="1">
                        <a:defRPr/>
                      </a:pPr>
                      <a:r>
                        <a:rPr lang="ko-KR" altLang="en-US" b="1"/>
                        <a:t>다양한 텍스트 출력 효과의 구현</a:t>
                      </a:r>
                      <a:br>
                        <a:rPr lang="en-US" altLang="ko-KR" b="1"/>
                      </a:br>
                      <a:r>
                        <a:rPr lang="en-US" altLang="ko-KR" b="1"/>
                        <a:t>Raytracing </a:t>
                      </a:r>
                      <a:r>
                        <a:rPr lang="ko-KR" altLang="en-US" b="1"/>
                        <a:t>구현</a:t>
                      </a:r>
                      <a:endParaRPr lang="en-US" altLang="ko-KR" b="1"/>
                    </a:p>
                  </a:txBody>
                  <a:tcPr marL="91440" marR="91440"/>
                </a:tc>
              </a:tr>
              <a:tr h="132301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 sz="2800"/>
                    </a:p>
                    <a:p>
                      <a:pPr algn="ctr" latinLnBrk="1">
                        <a:defRPr/>
                      </a:pPr>
                      <a:r>
                        <a:rPr lang="ko-KR" altLang="en-US" sz="2800"/>
                        <a:t>진성준</a:t>
                      </a:r>
                      <a:endParaRPr lang="ko-KR" altLang="en-US" sz="2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endParaRPr lang="en-US" altLang="ko-KR" sz="1800" b="1" i="0">
                        <a:effectLst/>
                        <a:latin typeface="Whitney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800" b="1" i="0">
                          <a:effectLst/>
                          <a:latin typeface="Whitney"/>
                        </a:rPr>
                        <a:t>Seemless Zone</a:t>
                      </a:r>
                      <a:r>
                        <a:rPr lang="ko-KR" altLang="en-US" sz="1800" b="1" i="0">
                          <a:effectLst/>
                          <a:latin typeface="Whitney"/>
                        </a:rPr>
                        <a:t>을 활용한 자연스러운 거대 맵 탐방 구현</a:t>
                      </a:r>
                      <a:endParaRPr lang="en-US" altLang="ko-KR" sz="1800" b="1" i="0">
                        <a:effectLst/>
                        <a:latin typeface="Whitney"/>
                      </a:endParaRPr>
                    </a:p>
                  </a:txBody>
                  <a:tcPr marL="91440" marR="91440"/>
                </a:tc>
              </a:tr>
              <a:tr h="132301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 sz="2800"/>
                    </a:p>
                    <a:p>
                      <a:pPr algn="ctr" latinLnBrk="1">
                        <a:defRPr/>
                      </a:pPr>
                      <a:r>
                        <a:rPr lang="ko-KR" altLang="en-US" sz="2800"/>
                        <a:t>임동건</a:t>
                      </a:r>
                      <a:endParaRPr lang="ko-KR" altLang="en-US" sz="28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 b="1"/>
                    </a:p>
                    <a:p>
                      <a:pPr algn="ctr" latinLnBrk="1">
                        <a:defRPr/>
                      </a:pPr>
                      <a:r>
                        <a:rPr lang="en-US" altLang="ko-KR" b="1"/>
                        <a:t>자동생성 Level of Detail </a:t>
                      </a:r>
                      <a:r>
                        <a:rPr lang="ko-KR" altLang="en-US" b="1"/>
                        <a:t>구현</a:t>
                      </a:r>
                      <a:endParaRPr lang="ko-KR" altLang="en-US" b="1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348342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5. </a:t>
            </a:r>
            <a:r>
              <a:rPr lang="ko-KR" altLang="en-US" b="1">
                <a:solidFill>
                  <a:schemeClr val="tx1"/>
                </a:solidFill>
              </a:rPr>
              <a:t>기술적 요소와 중점연구 분야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6. </a:t>
            </a:r>
            <a:r>
              <a:rPr lang="ko-KR" altLang="en-US" b="1">
                <a:solidFill>
                  <a:schemeClr val="tx1"/>
                </a:solidFill>
              </a:rPr>
              <a:t>타 게임과의 차별성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75940" y="2421286"/>
            <a:ext cx="5365070" cy="2015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차이점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파티 플레이로 던전을 클리어해야 한다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직업군에 따라 다른 플레이가 가능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스탯을 올림에 따라 자유로운 빌드를 플레이 가능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452" y="1864435"/>
            <a:ext cx="4750686" cy="3129128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566880" y="1380014"/>
            <a:ext cx="4297325" cy="339651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유사 게임</a:t>
            </a:r>
            <a:r>
              <a:rPr lang="en-US" altLang="ko-KR">
                <a:latin typeface="맑은 고딕"/>
                <a:ea typeface="맑은 고딕"/>
              </a:rPr>
              <a:t>)</a:t>
            </a:r>
            <a:r>
              <a:rPr lang="ko-KR" altLang="en-US">
                <a:latin typeface="맑은 고딕"/>
                <a:ea typeface="맑은 고딕"/>
              </a:rPr>
              <a:t> 사이버펑크 </a:t>
            </a:r>
            <a:r>
              <a:rPr lang="en-US" altLang="ko-KR">
                <a:latin typeface="맑은 고딕"/>
                <a:ea typeface="맑은 고딕"/>
              </a:rPr>
              <a:t>2077</a:t>
            </a:r>
            <a:endParaRPr lang="en-US" altLang="ko-KR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7. </a:t>
            </a:r>
            <a:r>
              <a:rPr lang="ko-KR" altLang="en-US" b="1">
                <a:solidFill>
                  <a:schemeClr val="tx1"/>
                </a:solidFill>
              </a:rPr>
              <a:t>역할분담 및 일정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8411" y="1019766"/>
            <a:ext cx="10055177" cy="4818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041CB38-E312-155D-34CC-EEA2B748B605}"/>
              </a:ext>
            </a:extLst>
          </p:cNvPr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8. QnA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152A8-9503-4767-3BC8-6E7C5AA90488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Q n A</a:t>
            </a:r>
          </a:p>
        </p:txBody>
      </p:sp>
    </p:spTree>
    <p:extLst>
      <p:ext uri="{BB962C8B-B14F-4D97-AF65-F5344CB8AC3E}">
        <p14:creationId xmlns:p14="http://schemas.microsoft.com/office/powerpoint/2010/main" val="41596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14C31-0FA9-9E84-7735-F818F995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CDF8A5-5C89-9FBA-38E1-189EA758DACD}"/>
              </a:ext>
            </a:extLst>
          </p:cNvPr>
          <p:cNvSpPr/>
          <p:nvPr/>
        </p:nvSpPr>
        <p:spPr>
          <a:xfrm>
            <a:off x="1513113" y="1875746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1. </a:t>
            </a:r>
            <a:r>
              <a:rPr lang="ko-KR" altLang="en-US" b="1">
                <a:solidFill>
                  <a:schemeClr val="tx1"/>
                </a:solidFill>
              </a:rPr>
              <a:t>개인별 준비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5CB5D0-9ACE-1D2C-F9F6-E1902885407A}"/>
              </a:ext>
            </a:extLst>
          </p:cNvPr>
          <p:cNvSpPr/>
          <p:nvPr/>
        </p:nvSpPr>
        <p:spPr>
          <a:xfrm>
            <a:off x="1513113" y="2888117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2. </a:t>
            </a:r>
            <a:r>
              <a:rPr lang="ko-KR" altLang="en-US" b="1">
                <a:solidFill>
                  <a:schemeClr val="tx1"/>
                </a:solidFill>
              </a:rPr>
              <a:t>개발 환경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102022-1664-9EDA-5556-E45E3A454C7F}"/>
              </a:ext>
            </a:extLst>
          </p:cNvPr>
          <p:cNvSpPr/>
          <p:nvPr/>
        </p:nvSpPr>
        <p:spPr>
          <a:xfrm>
            <a:off x="1513113" y="3900488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3. </a:t>
            </a:r>
            <a:r>
              <a:rPr lang="ko-KR" altLang="en-US" b="1">
                <a:solidFill>
                  <a:schemeClr val="tx1"/>
                </a:solidFill>
              </a:rPr>
              <a:t>연구목적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9AA17C-3E2C-B9F1-7680-83F4DBD295BE}"/>
              </a:ext>
            </a:extLst>
          </p:cNvPr>
          <p:cNvSpPr/>
          <p:nvPr/>
        </p:nvSpPr>
        <p:spPr>
          <a:xfrm>
            <a:off x="1513113" y="4912859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AE7564-EF83-5C47-94E2-BD13E7FC2FF7}"/>
              </a:ext>
            </a:extLst>
          </p:cNvPr>
          <p:cNvSpPr/>
          <p:nvPr/>
        </p:nvSpPr>
        <p:spPr>
          <a:xfrm>
            <a:off x="6716488" y="1875746"/>
            <a:ext cx="348342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5. </a:t>
            </a:r>
            <a:r>
              <a:rPr lang="ko-KR" altLang="en-US" b="1">
                <a:solidFill>
                  <a:schemeClr val="tx1"/>
                </a:solidFill>
              </a:rPr>
              <a:t>기술적 요소와 중점연구 분야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C2184-4985-429F-6B2D-AA7E37231150}"/>
              </a:ext>
            </a:extLst>
          </p:cNvPr>
          <p:cNvSpPr/>
          <p:nvPr/>
        </p:nvSpPr>
        <p:spPr>
          <a:xfrm>
            <a:off x="6716488" y="2888117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6. </a:t>
            </a:r>
            <a:r>
              <a:rPr lang="ko-KR" altLang="en-US" b="1">
                <a:solidFill>
                  <a:schemeClr val="tx1"/>
                </a:solidFill>
              </a:rPr>
              <a:t>타 게임과의 차별성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2F52CA-1207-F32E-B910-BFAC4F83F704}"/>
              </a:ext>
            </a:extLst>
          </p:cNvPr>
          <p:cNvSpPr/>
          <p:nvPr/>
        </p:nvSpPr>
        <p:spPr>
          <a:xfrm>
            <a:off x="6716488" y="3900488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7. </a:t>
            </a:r>
            <a:r>
              <a:rPr lang="ko-KR" altLang="en-US" b="1">
                <a:solidFill>
                  <a:schemeClr val="tx1"/>
                </a:solidFill>
              </a:rPr>
              <a:t>역할분담 및 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3D6FBE-D762-72C6-BFCC-F9147A5F515B}"/>
              </a:ext>
            </a:extLst>
          </p:cNvPr>
          <p:cNvSpPr/>
          <p:nvPr/>
        </p:nvSpPr>
        <p:spPr>
          <a:xfrm>
            <a:off x="6716488" y="4912859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8. QnA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098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7A5936-8B42-B6B3-C20D-DEC2BABADF49}"/>
              </a:ext>
            </a:extLst>
          </p:cNvPr>
          <p:cNvSpPr txBox="1"/>
          <p:nvPr/>
        </p:nvSpPr>
        <p:spPr>
          <a:xfrm>
            <a:off x="668295" y="2828835"/>
            <a:ext cx="1085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감사합니다</a:t>
            </a:r>
            <a:r>
              <a:rPr lang="en-US" altLang="ko-KR" sz="7200" b="1" dirty="0">
                <a:latin typeface="+mn-ea"/>
              </a:rPr>
              <a:t>.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2242681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/>
          <p:cNvGraphicFramePr>
            <a:graphicFrameLocks noGrp="1"/>
          </p:cNvGraphicFramePr>
          <p:nvPr/>
        </p:nvGraphicFramePr>
        <p:xfrm>
          <a:off x="144096" y="1711160"/>
          <a:ext cx="11906934" cy="3435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673"/>
                <a:gridCol w="3546231"/>
                <a:gridCol w="5955030"/>
              </a:tblGrid>
              <a:tr h="38816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이름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역할</a:t>
                      </a: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r>
                        <a:rPr lang="ko-KR" altLang="en-US"/>
                        <a:t>수강과목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1015838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ea typeface="나눔스퀘어 Bold"/>
                        </a:rPr>
                        <a:t>노 훈 철</a:t>
                      </a:r>
                      <a:endParaRPr lang="ko-KR" altLang="en-US">
                        <a:ea typeface="나눔스퀘어 Bold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ea typeface="나눔스퀘어 Bold"/>
                        </a:rPr>
                        <a:t>클라이언트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ea typeface="나눔스퀘어 Bold"/>
                        </a:rPr>
                        <a:t>&amp;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ea typeface="나눔스퀘어 Bold"/>
                        </a:rPr>
                        <a:t>서버</a:t>
                      </a:r>
                      <a:endParaRPr lang="ko-KR" altLang="en-US">
                        <a:solidFill>
                          <a:schemeClr val="tx1"/>
                        </a:solidFill>
                        <a:ea typeface="나눔스퀘어 Bold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프로그래밍 </a:t>
                      </a:r>
                      <a:r>
                        <a:rPr lang="en-US" altLang="ko-KR" sz="1400"/>
                        <a:t>: C, C++</a:t>
                      </a:r>
                      <a:r>
                        <a:rPr lang="ko-KR" altLang="en-US" sz="1400"/>
                        <a:t>프로그래밍</a:t>
                      </a:r>
                      <a:r>
                        <a:rPr lang="en-US" altLang="ko-KR" sz="1400"/>
                        <a:t>, STL</a:t>
                      </a:r>
                      <a:endParaRPr lang="en-US" altLang="ko-KR" sz="1400"/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/>
                        <a:t>그래픽 </a:t>
                      </a:r>
                      <a:r>
                        <a:rPr lang="en-US" altLang="ko-KR" sz="1400" b="1"/>
                        <a:t>: 3D</a:t>
                      </a:r>
                      <a:r>
                        <a:rPr lang="ko-KR" altLang="en-US" sz="1400" b="1"/>
                        <a:t>게임프로그래밍</a:t>
                      </a:r>
                      <a:r>
                        <a:rPr lang="en-US" altLang="ko-KR" sz="1400" b="1"/>
                        <a:t>1, 2, </a:t>
                      </a:r>
                      <a:r>
                        <a:rPr lang="ko-KR" altLang="en-US" sz="1400" b="1"/>
                        <a:t>게임엔진</a:t>
                      </a:r>
                      <a:r>
                        <a:rPr lang="en-US" altLang="ko-KR" sz="1400" b="1"/>
                        <a:t>2, </a:t>
                      </a:r>
                      <a:r>
                        <a:rPr lang="ko-KR" altLang="en-US" sz="1400" b="1"/>
                        <a:t>컴퓨터 그래픽스</a:t>
                      </a:r>
                      <a:r>
                        <a:rPr lang="en-US" altLang="ko-KR" sz="1400" b="1"/>
                        <a:t>, </a:t>
                      </a:r>
                      <a:r>
                        <a:rPr lang="ko-KR" altLang="en-US" sz="1400" b="1"/>
                        <a:t>게임수학</a:t>
                      </a:r>
                      <a:endParaRPr lang="ko-KR" altLang="en-US" sz="1400"/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기획 </a:t>
                      </a:r>
                      <a:r>
                        <a:rPr lang="en-US" altLang="ko-KR" sz="1400"/>
                        <a:t>: </a:t>
                      </a:r>
                      <a:r>
                        <a:rPr lang="ko-KR" altLang="en-US" sz="1400"/>
                        <a:t>게임 기획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기획 포트폴리오 작성</a:t>
                      </a:r>
                      <a:endParaRPr lang="ko-KR" altLang="en-US" sz="1400"/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/>
                        <a:t>서버 </a:t>
                      </a:r>
                      <a:r>
                        <a:rPr lang="en-US" altLang="ko-KR" sz="1400" b="1"/>
                        <a:t>: </a:t>
                      </a:r>
                      <a:r>
                        <a:rPr lang="ko-KR" altLang="en-US" sz="1400" b="1"/>
                        <a:t>네트워크 게임 프로그래밍</a:t>
                      </a:r>
                      <a:r>
                        <a:rPr lang="en-US" altLang="ko-KR" sz="1400" b="1"/>
                        <a:t>, </a:t>
                      </a:r>
                      <a:r>
                        <a:rPr lang="ko-KR" altLang="en-US" sz="1400" b="1"/>
                        <a:t>인공지능</a:t>
                      </a:r>
                      <a:r>
                        <a:rPr lang="en-US" altLang="ko-KR" sz="1400" b="1"/>
                        <a:t>, </a:t>
                      </a:r>
                      <a:r>
                        <a:rPr lang="ko-KR" altLang="en-US" sz="1400" b="1"/>
                        <a:t>멀티코어프로그래밍</a:t>
                      </a:r>
                      <a:endParaRPr lang="ko-KR" altLang="en-US" sz="1400" b="1"/>
                    </a:p>
                  </a:txBody>
                  <a:tcPr marL="91440" marR="91440"/>
                </a:tc>
              </a:tr>
              <a:tr h="1015838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ea typeface="나눔스퀘어 Bold"/>
                        </a:rPr>
                        <a:t>진 성 준</a:t>
                      </a:r>
                      <a:endParaRPr lang="ko-KR" altLang="en-US">
                        <a:ea typeface="나눔스퀘어 Bold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나눔스퀘어 Bold"/>
                        </a:rPr>
                        <a:t>서버</a:t>
                      </a:r>
                      <a:endParaRPr lang="ko-KR" alt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a typeface="나눔스퀘어 Bold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프로그래밍 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C, C++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프로그래밍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STL </a:t>
                      </a:r>
                      <a:endParaRPr lang="en-US" altLang="ko-KR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그래픽 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3D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게임프로그래밍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게임엔진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컴퓨터 그래픽스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게임수학 </a:t>
                      </a:r>
                      <a:endParaRPr lang="ko-KR" altLang="en-US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기획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포트폴리오 작성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기획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endParaRPr lang="en-US" altLang="ko-KR" sz="14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</a:t>
                      </a:r>
                      <a:r>
                        <a:rPr lang="en-US" altLang="ko-KR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네트워크 게임 프로그래밍</a:t>
                      </a:r>
                      <a:r>
                        <a:rPr lang="en-US" altLang="ko-KR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인공지능</a:t>
                      </a:r>
                      <a:endParaRPr lang="ko-KR" altLang="en-US" sz="1400" b="1"/>
                    </a:p>
                  </a:txBody>
                  <a:tcPr marL="91440" marR="91440"/>
                </a:tc>
              </a:tr>
              <a:tr h="1015838">
                <a:tc>
                  <a:txBody>
                    <a:bodyPr vert="horz" lIns="91440" tIns="45720" rIns="91440" bIns="45720" anchor="t" anchorCtr="0"/>
                    <a:p>
                      <a:pPr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ea typeface="나눔스퀘어 Bold"/>
                        </a:rPr>
                        <a:t>임 동 건</a:t>
                      </a:r>
                      <a:endParaRPr lang="ko-KR" altLang="en-US">
                        <a:ea typeface="나눔스퀘어 Bold"/>
                      </a:endParaRPr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ea typeface="나눔스퀘어 Bold"/>
                        </a:rPr>
                        <a:t>클라이언트</a:t>
                      </a:r>
                      <a:endParaRPr lang="ko-KR" altLang="en-US">
                        <a:solidFill>
                          <a:schemeClr val="tx1"/>
                        </a:solidFill>
                        <a:ea typeface="나눔스퀘어 Bold"/>
                      </a:endParaRPr>
                    </a:p>
                  </a:txBody>
                  <a:tcPr marL="91440" marR="91440"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프로그래밍 : C, C++프로그래밍, STL </a:t>
                      </a:r>
                      <a:endParaRPr lang="ko-KR" altLang="en-US" sz="1400"/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>
                          <a:solidFill>
                            <a:schemeClr val="dk1"/>
                          </a:solidFill>
                          <a:effectLst/>
                        </a:rPr>
                        <a:t>그래픽 : 3D게임프로그래밍1, 2, 게임엔진, 컴퓨터 그래픽스, 게임수학</a:t>
                      </a:r>
                      <a:r>
                        <a:rPr lang="ko-KR" altLang="en-US" sz="1400" b="1"/>
                        <a:t> </a:t>
                      </a:r>
                      <a:endParaRPr lang="ko-KR" altLang="en-US" sz="1400"/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기획 : 게임 기획</a:t>
                      </a:r>
                      <a:endParaRPr lang="ko-KR" altLang="en-US" sz="1400"/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서버 : 네트워크 게임 프로그래밍, 인공지능</a:t>
                      </a:r>
                      <a:endParaRPr lang="ko-KR" altLang="en-US" sz="1400"/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1. </a:t>
            </a:r>
            <a:r>
              <a:rPr lang="ko-KR" altLang="en-US" b="1">
                <a:solidFill>
                  <a:schemeClr val="tx1"/>
                </a:solidFill>
              </a:rPr>
              <a:t>개인별 준비 현황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096EDA-C5F2-2C3A-CFA7-2CF017C9194C}"/>
              </a:ext>
            </a:extLst>
          </p:cNvPr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2. </a:t>
            </a:r>
            <a:r>
              <a:rPr lang="ko-KR" altLang="en-US" b="1">
                <a:solidFill>
                  <a:schemeClr val="tx1"/>
                </a:solidFill>
              </a:rPr>
              <a:t>개발 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DFD186-169B-D5EE-CE8E-E5C94EB7538F}"/>
              </a:ext>
            </a:extLst>
          </p:cNvPr>
          <p:cNvSpPr/>
          <p:nvPr/>
        </p:nvSpPr>
        <p:spPr>
          <a:xfrm>
            <a:off x="0" y="2165982"/>
            <a:ext cx="6114760" cy="108544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8F1C06-741C-635C-A4C3-6FA6D868D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324" y1="27007" x2="63324" y2="28175"/>
                        <a14:foregroundMark x1="30907" y1="32701" x2="30769" y2="39124"/>
                        <a14:foregroundMark x1="34890" y1="67445" x2="34890" y2="68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972" y="2331272"/>
            <a:ext cx="820069" cy="771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E9CEBF-C22D-3BA8-2601-BD633F8EBD60}"/>
              </a:ext>
            </a:extLst>
          </p:cNvPr>
          <p:cNvSpPr txBox="1"/>
          <p:nvPr/>
        </p:nvSpPr>
        <p:spPr>
          <a:xfrm>
            <a:off x="2090858" y="2393921"/>
            <a:ext cx="289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Microsoft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Microsoft Windows 11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BE49CD-A907-2EF8-F2EC-04BF212CF099}"/>
              </a:ext>
            </a:extLst>
          </p:cNvPr>
          <p:cNvSpPr/>
          <p:nvPr/>
        </p:nvSpPr>
        <p:spPr>
          <a:xfrm>
            <a:off x="6114760" y="2147234"/>
            <a:ext cx="6077240" cy="1085449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F9A6BF-8C8B-B2E8-091B-6833CF2B5152}"/>
              </a:ext>
            </a:extLst>
          </p:cNvPr>
          <p:cNvSpPr/>
          <p:nvPr/>
        </p:nvSpPr>
        <p:spPr>
          <a:xfrm>
            <a:off x="0" y="3516923"/>
            <a:ext cx="6114760" cy="108544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590E8-2D4E-2BBB-58B7-9880AAE5243C}"/>
              </a:ext>
            </a:extLst>
          </p:cNvPr>
          <p:cNvSpPr/>
          <p:nvPr/>
        </p:nvSpPr>
        <p:spPr>
          <a:xfrm>
            <a:off x="6114760" y="3535671"/>
            <a:ext cx="6077240" cy="1085449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47D0AAB0-0B1D-FB98-1E13-5ED98574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7" y="3697995"/>
            <a:ext cx="723304" cy="72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49DBEB-58DF-8A6C-7866-FAF553A2BA68}"/>
              </a:ext>
            </a:extLst>
          </p:cNvPr>
          <p:cNvSpPr txBox="1"/>
          <p:nvPr/>
        </p:nvSpPr>
        <p:spPr>
          <a:xfrm>
            <a:off x="2090858" y="3874981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 Studio 2022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07DA19-1036-DDE4-415A-17604E5BA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888" y="2331272"/>
            <a:ext cx="2048140" cy="7548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20223F-BB03-A403-8C17-CC042C5771FB}"/>
              </a:ext>
            </a:extLst>
          </p:cNvPr>
          <p:cNvSpPr txBox="1"/>
          <p:nvPr/>
        </p:nvSpPr>
        <p:spPr>
          <a:xfrm>
            <a:off x="8124809" y="3874981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DirectX 12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73A566A7-D299-AB2F-B512-6E5D0371AB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4888" y="3543368"/>
            <a:ext cx="2132118" cy="877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5AB79B-E944-21C3-7427-9602131DF965}"/>
              </a:ext>
            </a:extLst>
          </p:cNvPr>
          <p:cNvSpPr txBox="1"/>
          <p:nvPr/>
        </p:nvSpPr>
        <p:spPr>
          <a:xfrm>
            <a:off x="8205618" y="2524041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hub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483158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3. </a:t>
            </a:r>
            <a:r>
              <a:rPr lang="ko-KR" altLang="en-US" b="1">
                <a:solidFill>
                  <a:schemeClr val="tx1"/>
                </a:solidFill>
              </a:rPr>
              <a:t>연구목적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46511" y="2852057"/>
            <a:ext cx="530954" cy="641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57040" lvl="0" indent="-257040">
              <a:buFont typeface="Arial"/>
              <a:buChar char="•"/>
              <a:defRPr/>
            </a:pPr>
            <a:endParaRPr lang="en-US" altLang="ko-KR"/>
          </a:p>
          <a:p>
            <a:pPr marL="257040" lvl="0" indent="-257040">
              <a:buFont typeface="Arial"/>
              <a:buChar char="•"/>
              <a:defRPr/>
            </a:pPr>
            <a:endParaRPr lang="en-US" altLang="ko-KR"/>
          </a:p>
        </p:txBody>
      </p:sp>
      <p:graphicFrame>
        <p:nvGraphicFramePr>
          <p:cNvPr id="7" name=""/>
          <p:cNvGraphicFramePr>
            <a:graphicFrameLocks noGrp="1"/>
          </p:cNvGraphicFramePr>
          <p:nvPr/>
        </p:nvGraphicFramePr>
        <p:xfrm>
          <a:off x="2032000" y="2065048"/>
          <a:ext cx="8128000" cy="304540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28000"/>
              </a:tblGrid>
              <a:tr h="15227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lang="en-US" altLang="ko-KR"/>
                        <a:t>directc12</a:t>
                      </a:r>
                      <a:r>
                        <a:rPr lang="ko-KR" altLang="en-US" b="0"/>
                        <a:t>를 사용한 </a:t>
                      </a:r>
                      <a:r>
                        <a:rPr lang="en-US" altLang="ko-KR" b="0"/>
                        <a:t>1</a:t>
                      </a:r>
                      <a:r>
                        <a:rPr lang="ko-KR" altLang="en-US" b="0"/>
                        <a:t>인칭 </a:t>
                      </a:r>
                      <a:r>
                        <a:rPr lang="en-US" altLang="ko-KR" b="0"/>
                        <a:t>3d</a:t>
                      </a:r>
                      <a:r>
                        <a:rPr lang="ko-KR" altLang="en-US" b="0"/>
                        <a:t> 액션 게임 제작</a:t>
                      </a:r>
                      <a:endParaRPr lang="ko-KR" altLang="en-US" b="0"/>
                    </a:p>
                  </a:txBody>
                  <a:tcPr marL="91440" marR="91440">
                    <a:solidFill>
                      <a:schemeClr val="accent4"/>
                    </a:solidFill>
                  </a:tcPr>
                </a:tc>
              </a:tr>
              <a:tr h="15227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lang="ko-KR" altLang="en-US"/>
                        <a:t>플레이어 </a:t>
                      </a:r>
                      <a:r>
                        <a:rPr lang="en-US" altLang="ko-KR"/>
                        <a:t>3</a:t>
                      </a:r>
                      <a:r>
                        <a:rPr lang="ko-KR" altLang="en-US"/>
                        <a:t>명이 팀을 짜 직업에 맞는 역할을 하며 던전을 클리어 하는</a:t>
                      </a:r>
                      <a:endParaRPr lang="ko-KR" altLang="en-US"/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lang="en-US" altLang="ko-KR" b="1"/>
                        <a:t>FPS</a:t>
                      </a:r>
                      <a:r>
                        <a:rPr lang="ko-KR" altLang="en-US" b="1"/>
                        <a:t>장르와 </a:t>
                      </a:r>
                      <a:r>
                        <a:rPr lang="en-US" altLang="ko-KR" b="1"/>
                        <a:t>RPG</a:t>
                      </a:r>
                      <a:r>
                        <a:rPr lang="ko-KR" altLang="en-US" b="1"/>
                        <a:t>장르가 혼합된 게임</a:t>
                      </a:r>
                      <a:r>
                        <a:rPr lang="ko-KR" altLang="en-US"/>
                        <a:t> 개발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1312" y="1638377"/>
            <a:ext cx="5289176" cy="393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장르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 b="1"/>
              <a:t>1</a:t>
            </a:r>
            <a:r>
              <a:rPr lang="ko-KR" altLang="en-US" b="1"/>
              <a:t>인칭 슈팅 </a:t>
            </a:r>
            <a:r>
              <a:rPr lang="en-US" altLang="ko-KR" b="1"/>
              <a:t>rpg</a:t>
            </a:r>
            <a:endParaRPr lang="en-US" altLang="ko-KR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오픈 월드형 필드</a:t>
            </a:r>
            <a:r>
              <a:rPr lang="ko-KR" altLang="en-US"/>
              <a:t>와 그 안의 </a:t>
            </a:r>
            <a:r>
              <a:rPr lang="ko-KR" altLang="en-US" b="1"/>
              <a:t>던전</a:t>
            </a:r>
            <a:r>
              <a:rPr lang="ko-KR" altLang="en-US"/>
              <a:t>을 탐험한다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필드에서는 여러 몬스터들이 배회</a:t>
            </a:r>
            <a:r>
              <a:rPr lang="ko-KR" altLang="en-US"/>
              <a:t>하고 있고 파티 매칭을 할 수 없다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r>
              <a:rPr lang="ko-KR" altLang="en-US" b="1"/>
              <a:t>몬스터들에게는 아이템이 드랍</a:t>
            </a:r>
            <a:r>
              <a:rPr lang="ko-KR" altLang="en-US"/>
              <a:t>될수 있고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 b="1"/>
          </a:p>
          <a:p>
            <a:pPr lvl="0">
              <a:defRPr/>
            </a:pPr>
            <a:r>
              <a:rPr lang="ko-KR" altLang="en-US" b="1"/>
              <a:t>그 아이템을 바탕으로 성장가능</a:t>
            </a:r>
            <a:r>
              <a:rPr lang="ko-KR" altLang="en-US"/>
              <a:t>하다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던전은 </a:t>
            </a:r>
            <a:r>
              <a:rPr lang="en-US" altLang="ko-KR" b="1"/>
              <a:t>3</a:t>
            </a:r>
            <a:r>
              <a:rPr lang="ko-KR" altLang="en-US" b="1"/>
              <a:t>명이 매칭</a:t>
            </a:r>
            <a:r>
              <a:rPr lang="ko-KR" altLang="en-US"/>
              <a:t>되어 자신의</a:t>
            </a:r>
            <a:endParaRPr lang="ko-KR" altLang="en-US"/>
          </a:p>
          <a:p>
            <a:pPr lvl="0">
              <a:defRPr/>
            </a:pPr>
            <a:r>
              <a:rPr lang="ko-KR" altLang="en-US" b="1"/>
              <a:t>직업에 맞는 역할을 수행</a:t>
            </a:r>
            <a:r>
              <a:rPr lang="ko-KR" altLang="en-US"/>
              <a:t>하며 던전을 클리어한다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던전을 클리어하면 보상</a:t>
            </a:r>
            <a:r>
              <a:rPr lang="ko-KR" altLang="en-US"/>
              <a:t>이 있고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플레이어는 그 보상을 바탕으로 성장</a:t>
            </a:r>
            <a:r>
              <a:rPr lang="ko-KR" altLang="en-US"/>
              <a:t>한다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4838" y="1922859"/>
            <a:ext cx="5910178" cy="3325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9853" y="2536449"/>
            <a:ext cx="2259330" cy="366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던전당 약 </a:t>
            </a:r>
            <a:r>
              <a:rPr lang="en-US" altLang="ko-KR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10~15</a:t>
            </a:r>
            <a:r>
              <a:rPr lang="ko-KR" altLang="en-US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분</a:t>
            </a:r>
            <a:endParaRPr lang="ko-KR" altLang="en-US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76164" y="2454811"/>
            <a:ext cx="2365131" cy="509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예상 플레이 시간</a:t>
            </a:r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41296" y="2919046"/>
            <a:ext cx="586446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54013" y="3014003"/>
            <a:ext cx="2365131" cy="509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직업 </a:t>
            </a:r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19144" y="3478238"/>
            <a:ext cx="586446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6165" y="3584110"/>
            <a:ext cx="2365131" cy="509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던전 개수</a:t>
            </a:r>
            <a:endParaRPr lang="ko-KR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89611" y="4038931"/>
            <a:ext cx="586446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30237" y="3606261"/>
            <a:ext cx="534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lang="ko-KR" altLang="en-US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개</a:t>
            </a:r>
            <a:endParaRPr lang="ko-KR" altLang="en-US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28" name="TextBox 3"/>
          <p:cNvSpPr txBox="1"/>
          <p:nvPr/>
        </p:nvSpPr>
        <p:spPr>
          <a:xfrm>
            <a:off x="4130616" y="3067841"/>
            <a:ext cx="4888231" cy="36115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a3041"/>
                </a:solidFill>
                <a:latin typeface="나눔스퀘어 ExtraBold"/>
                <a:ea typeface="나눔스퀘어 ExtraBold"/>
              </a:rPr>
              <a:t>탱커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a3041"/>
                </a:solidFill>
                <a:latin typeface="나눔스퀘어 ExtraBold"/>
                <a:ea typeface="나눔스퀘어 Extra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a3041"/>
                </a:solidFill>
                <a:latin typeface="나눔스퀘어 ExtraBold"/>
                <a:ea typeface="나눔스퀘어 ExtraBold"/>
              </a:rPr>
              <a:t> 딜러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a3041"/>
                </a:solidFill>
                <a:latin typeface="나눔스퀘어 ExtraBold"/>
                <a:ea typeface="나눔스퀘어 Extra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a3041"/>
                </a:solidFill>
                <a:latin typeface="나눔스퀘어 ExtraBold"/>
                <a:ea typeface="나눔스퀘어 ExtraBold"/>
              </a:rPr>
              <a:t> 유틸리티 계열로 이루어진 직업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a3041"/>
                </a:solidFill>
                <a:latin typeface="나눔스퀘어 ExtraBold"/>
                <a:ea typeface="나눔스퀘어 ExtraBold"/>
              </a:rPr>
              <a:t>9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a3041"/>
                </a:solidFill>
                <a:latin typeface="나눔스퀘어 ExtraBold"/>
                <a:ea typeface="나눔스퀘어 ExtraBold"/>
              </a:rPr>
              <a:t>개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a3041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4135341" y="3719912"/>
            <a:ext cx="4888230" cy="36711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a3041"/>
                </a:solidFill>
                <a:latin typeface="나눔스퀘어 ExtraBold"/>
                <a:ea typeface="나눔스퀘어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a304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4069" y="2095733"/>
            <a:ext cx="6268696" cy="3207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b="1"/>
              <a:t>세계관</a:t>
            </a:r>
            <a:r>
              <a:rPr lang="en-US" altLang="ko-KR" sz="2500" b="1"/>
              <a:t>/</a:t>
            </a:r>
            <a:r>
              <a:rPr lang="ko-KR" altLang="en-US" sz="2500" b="1"/>
              <a:t>스토리</a:t>
            </a:r>
            <a:r>
              <a:rPr lang="en-US" altLang="ko-KR" sz="2500" b="1"/>
              <a:t>)</a:t>
            </a:r>
            <a:endParaRPr lang="en-US" altLang="ko-KR" sz="2500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이곳은 </a:t>
            </a:r>
            <a:r>
              <a:rPr lang="ko-KR" altLang="en-US" b="1">
                <a:solidFill>
                  <a:srgbClr val="529014"/>
                </a:solidFill>
              </a:rPr>
              <a:t>미래의 지구</a:t>
            </a:r>
            <a:r>
              <a:rPr lang="ko-KR" altLang="en-US" b="1">
                <a:solidFill>
                  <a:srgbClr val="006000"/>
                </a:solidFill>
              </a:rPr>
              <a:t>.</a:t>
            </a:r>
            <a:endParaRPr lang="ko-KR" altLang="en-US" b="1">
              <a:solidFill>
                <a:srgbClr val="006000"/>
              </a:solidFill>
            </a:endParaRPr>
          </a:p>
          <a:p>
            <a:pPr lvl="0">
              <a:defRPr/>
            </a:pPr>
            <a:r>
              <a:rPr lang="ko-KR" altLang="en-US"/>
              <a:t>유전자 조작과 인간개조, 사이보그와 뇌-기계 인터페이스.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자원전쟁과 불평등, 갱단, 경찰, 기업들이 서로 싸우는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거대도시. PulseCity.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플레이어는 </a:t>
            </a:r>
            <a:r>
              <a:rPr lang="ko-KR" altLang="en-US" b="1">
                <a:solidFill>
                  <a:srgbClr val="bf0000"/>
                </a:solidFill>
              </a:rPr>
              <a:t>용병집단</a:t>
            </a:r>
            <a:r>
              <a:rPr lang="ko-KR" altLang="en-US"/>
              <a:t>에 속해있다.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다양한 의뢰을 받을 수 있어 퀘스트를 진행하게 된다.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어떤 의뢰는 </a:t>
            </a:r>
            <a:r>
              <a:rPr lang="ko-KR" altLang="en-US" b="1">
                <a:solidFill>
                  <a:srgbClr val="bf0000"/>
                </a:solidFill>
              </a:rPr>
              <a:t>메인스토리</a:t>
            </a:r>
            <a:r>
              <a:rPr lang="ko-KR" altLang="en-US"/>
              <a:t>로써, </a:t>
            </a:r>
            <a:r>
              <a:rPr lang="ko-KR" altLang="en-US" b="1">
                <a:solidFill>
                  <a:srgbClr val="bf0000"/>
                </a:solidFill>
              </a:rPr>
              <a:t>반드시 던전을 수행</a:t>
            </a:r>
            <a:r>
              <a:rPr lang="ko-KR" altLang="en-US"/>
              <a:t>해야 한다.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30117" y="1688385"/>
            <a:ext cx="3256383" cy="3481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 txBox="1"/>
          <p:nvPr/>
        </p:nvSpPr>
        <p:spPr>
          <a:xfrm>
            <a:off x="827715" y="1073592"/>
            <a:ext cx="5367965" cy="2355407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&lt;</a:t>
            </a:r>
            <a:r>
              <a:rPr lang="ko-KR" altLang="en-US">
                <a:latin typeface="맑은 고딕"/>
                <a:ea typeface="맑은 고딕"/>
              </a:rPr>
              <a:t>기업 의뢰</a:t>
            </a:r>
            <a:r>
              <a:rPr lang="en-US" altLang="ko-KR">
                <a:latin typeface="맑은 고딕"/>
                <a:ea typeface="맑은 고딕"/>
              </a:rPr>
              <a:t>&gt;</a:t>
            </a:r>
            <a:endParaRPr lang="en-US" altLang="ko-KR">
              <a:latin typeface="맑은 고딕"/>
              <a:ea typeface="맑은 고딕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>
                <a:latin typeface="맑은 고딕"/>
                <a:ea typeface="맑은 고딕"/>
              </a:rPr>
              <a:t>기업의 기술력을 빼돌리고 싶은 경쟁사의 의뢰</a:t>
            </a:r>
            <a:endParaRPr lang="ko-KR" altLang="ko-KR">
              <a:latin typeface="맑은 고딕"/>
              <a:ea typeface="맑은 고딕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>
                <a:latin typeface="맑은 고딕"/>
                <a:ea typeface="맑은 고딕"/>
              </a:rPr>
              <a:t>기업 기밀 빼돌리기(데이터 해킹)</a:t>
            </a:r>
            <a:endParaRPr lang="ko-KR" altLang="ko-KR">
              <a:latin typeface="맑은 고딕"/>
              <a:ea typeface="맑은 고딕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>
                <a:latin typeface="맑은 고딕"/>
                <a:ea typeface="맑은 고딕"/>
              </a:rPr>
              <a:t>VIP 호위</a:t>
            </a:r>
            <a:endParaRPr lang="ko-KR" altLang="ko-KR">
              <a:latin typeface="맑은 고딕"/>
              <a:ea typeface="맑은 고딕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>
                <a:latin typeface="맑은 고딕"/>
                <a:ea typeface="맑은 고딕"/>
              </a:rPr>
              <a:t>스파이 색출 및 제거</a:t>
            </a:r>
            <a:endParaRPr lang="ko-KR" altLang="ko-KR">
              <a:latin typeface="맑은 고딕"/>
              <a:ea typeface="맑은 고딕"/>
            </a:endParaRPr>
          </a:p>
          <a:p>
            <a:pPr>
              <a:defRPr/>
            </a:pP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7197208" y="1084668"/>
            <a:ext cx="4304709" cy="1425058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개인 의뢰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&gt;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기업에게 당한 억울한 희생자의 의뢰</a:t>
            </a:r>
            <a:endParaRPr xmlns:mc="http://schemas.openxmlformats.org/markup-compatibility/2006" xmlns:hp="http://schemas.haansoft.com/office/presentation/8.0" kumimoji="0" lang="ko-KR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indent="-257040">
              <a:buFont typeface="Arial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살인청부, 특정 인물 암살</a:t>
            </a:r>
            <a:endParaRPr xmlns:mc="http://schemas.openxmlformats.org/markup-compatibility/2006" xmlns:hp="http://schemas.haansoft.com/office/presentation/8.0" kumimoji="0" lang="ko-KR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6698" y="2934290"/>
            <a:ext cx="2800350" cy="2648983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9969" y="2926906"/>
            <a:ext cx="2755899" cy="2644997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75389" y="6245890"/>
            <a:ext cx="10263373" cy="376570"/>
          </a:xfrm>
          <a:prstGeom prst="rect">
            <a:avLst/>
          </a:prstGeom>
        </p:spPr>
        <p:txBody>
          <a:bodyPr wrap="square"/>
          <a:p>
            <a:pPr algn="ctr">
              <a:defRPr/>
            </a:pP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의뢰의 종류</a:t>
            </a:r>
            <a:r>
              <a:rPr lang="ko-KR" altLang="en-US">
                <a:latin typeface="맑은 고딕"/>
                <a:ea typeface="맑은 고딕"/>
              </a:rPr>
              <a:t>는 </a:t>
            </a: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의뢰인이 누구냐</a:t>
            </a:r>
            <a:r>
              <a:rPr lang="ko-KR" altLang="en-US">
                <a:latin typeface="맑은 고딕"/>
                <a:ea typeface="맑은 고딕"/>
              </a:rPr>
              <a:t>에 따라 결정된다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10" name=""/>
          <p:cNvSpPr/>
          <p:nvPr/>
        </p:nvSpPr>
        <p:spPr>
          <a:xfrm>
            <a:off x="1141522" y="6216354"/>
            <a:ext cx="9908954" cy="41348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598</ep:Words>
  <ep:PresentationFormat>와이드스크린</ep:PresentationFormat>
  <ep:Paragraphs>111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테마</vt:lpstr>
      <vt:lpstr>Pulse City</vt:lpstr>
      <vt:lpstr>목차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2025-12-21T03:26:39.000</dcterms:created>
  <dc:creator>노훈철(2021180007)</dc:creator>
  <cp:lastModifiedBy>진성준</cp:lastModifiedBy>
  <dcterms:modified xsi:type="dcterms:W3CDTF">2025-12-23T05:27:22.168</dcterms:modified>
  <cp:revision>24</cp:revision>
  <cp:version/>
</cp:coreProperties>
</file>